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Playfair Display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Average"/>
      <p:regular r:id="rId36"/>
    </p:embeddedFont>
    <p:embeddedFont>
      <p:font typeface="Oswald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PlayfairDisplay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italic.fntdata"/><Relationship Id="rId25" Type="http://schemas.openxmlformats.org/officeDocument/2006/relationships/font" Target="fonts/PlayfairDisplay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PlayfairDispl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37" Type="http://schemas.openxmlformats.org/officeDocument/2006/relationships/font" Target="fonts/Oswald-regular.fntdata"/><Relationship Id="rId14" Type="http://schemas.openxmlformats.org/officeDocument/2006/relationships/slide" Target="slides/slide9.xml"/><Relationship Id="rId36" Type="http://schemas.openxmlformats.org/officeDocument/2006/relationships/font" Target="fonts/Average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swald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58c82c252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758c82c252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58c82c252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58c82c252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75a29136fd_4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75a29136fd_4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75a29136f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75a29136f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5a29136fd_4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75a29136fd_4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58c82c252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58c82c252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58c82c252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58c82c252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5a29136fd_0_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5a29136fd_0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58c82c252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58c82c252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5a29136fd_0_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5a29136fd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5a29136fd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5a29136fd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58c82c252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58c82c252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58c82c252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58c82c252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56" name="Google Shape;56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" name="Google Shape;7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5" name="Google Shape;75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77" name="Google Shape;77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78" name="Google Shape;78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1" name="Google Shape;81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6" name="Google Shape;86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" name="Google Shape;90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" name="Google Shape;92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" name="Google Shape;108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9" name="Google Shape;109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5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TERPCravingz</a:t>
            </a:r>
            <a:endParaRPr/>
          </a:p>
        </p:txBody>
      </p:sp>
      <p:sp>
        <p:nvSpPr>
          <p:cNvPr id="119" name="Google Shape;119;p17"/>
          <p:cNvSpPr txBox="1"/>
          <p:nvPr>
            <p:ph idx="1" type="subTitle"/>
          </p:nvPr>
        </p:nvSpPr>
        <p:spPr>
          <a:xfrm>
            <a:off x="344250" y="3550650"/>
            <a:ext cx="7336800" cy="5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A business analytics solution for the eatery review platform</a:t>
            </a:r>
            <a:endParaRPr sz="1800"/>
          </a:p>
        </p:txBody>
      </p:sp>
      <p:sp>
        <p:nvSpPr>
          <p:cNvPr id="120" name="Google Shape;120;p17"/>
          <p:cNvSpPr txBox="1"/>
          <p:nvPr/>
        </p:nvSpPr>
        <p:spPr>
          <a:xfrm>
            <a:off x="1585800" y="4621325"/>
            <a:ext cx="81462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2019.12.3   Aishwarya Bhangale       Cindy Chang       Wenjing Cui       Huyen Nguyen      Jiakun Luo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 txBox="1"/>
          <p:nvPr>
            <p:ph type="title"/>
          </p:nvPr>
        </p:nvSpPr>
        <p:spPr>
          <a:xfrm>
            <a:off x="3069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Physical Database Design</a:t>
            </a:r>
            <a:endParaRPr sz="3000"/>
          </a:p>
        </p:txBody>
      </p:sp>
      <p:pic>
        <p:nvPicPr>
          <p:cNvPr id="246" name="Google Shape;2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3238" y="1476674"/>
            <a:ext cx="6274075" cy="328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1</a:t>
            </a:r>
            <a:endParaRPr/>
          </a:p>
        </p:txBody>
      </p:sp>
      <p:pic>
        <p:nvPicPr>
          <p:cNvPr id="252" name="Google Shape;2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650" y="3176626"/>
            <a:ext cx="6652050" cy="12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7"/>
          <p:cNvSpPr txBox="1"/>
          <p:nvPr/>
        </p:nvSpPr>
        <p:spPr>
          <a:xfrm>
            <a:off x="876725" y="2741250"/>
            <a:ext cx="65859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What is the number of restaurants nearest to each stop?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4" name="Google Shape;2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650" y="1891363"/>
            <a:ext cx="4719016" cy="598787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7"/>
          <p:cNvSpPr txBox="1"/>
          <p:nvPr/>
        </p:nvSpPr>
        <p:spPr>
          <a:xfrm>
            <a:off x="843650" y="1279075"/>
            <a:ext cx="65859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What is the geographical distribution of the shuttle stops?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2</a:t>
            </a:r>
            <a:endParaRPr/>
          </a:p>
        </p:txBody>
      </p:sp>
      <p:pic>
        <p:nvPicPr>
          <p:cNvPr id="261" name="Google Shape;2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650" y="3176626"/>
            <a:ext cx="6652050" cy="12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8"/>
          <p:cNvSpPr txBox="1"/>
          <p:nvPr/>
        </p:nvSpPr>
        <p:spPr>
          <a:xfrm>
            <a:off x="876725" y="2741250"/>
            <a:ext cx="65859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What is the number of restaurants nearest to each stop?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3" name="Google Shape;26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650" y="1891363"/>
            <a:ext cx="4719016" cy="598787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8"/>
          <p:cNvSpPr txBox="1"/>
          <p:nvPr/>
        </p:nvSpPr>
        <p:spPr>
          <a:xfrm>
            <a:off x="843650" y="1279075"/>
            <a:ext cx="65859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What is the geographical distribution of the shuttle stops?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Application1</a:t>
            </a:r>
            <a:endParaRPr/>
          </a:p>
        </p:txBody>
      </p:sp>
      <p:pic>
        <p:nvPicPr>
          <p:cNvPr id="270" name="Google Shape;270;p29"/>
          <p:cNvPicPr preferRelativeResize="0"/>
          <p:nvPr/>
        </p:nvPicPr>
        <p:blipFill rotWithShape="1">
          <a:blip r:embed="rId3">
            <a:alphaModFix/>
          </a:blip>
          <a:srcRect b="0" l="436" r="436" t="0"/>
          <a:stretch/>
        </p:blipFill>
        <p:spPr>
          <a:xfrm>
            <a:off x="699575" y="1094350"/>
            <a:ext cx="7136827" cy="377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Application2</a:t>
            </a:r>
            <a:endParaRPr/>
          </a:p>
        </p:txBody>
      </p:sp>
      <p:pic>
        <p:nvPicPr>
          <p:cNvPr id="276" name="Google Shape;276;p30"/>
          <p:cNvPicPr preferRelativeResize="0"/>
          <p:nvPr/>
        </p:nvPicPr>
        <p:blipFill rotWithShape="1">
          <a:blip r:embed="rId3">
            <a:alphaModFix/>
          </a:blip>
          <a:srcRect b="6699" l="0" r="0" t="0"/>
          <a:stretch/>
        </p:blipFill>
        <p:spPr>
          <a:xfrm>
            <a:off x="1036850" y="1183750"/>
            <a:ext cx="6792848" cy="356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Outline</a:t>
            </a:r>
            <a:endParaRPr/>
          </a:p>
        </p:txBody>
      </p:sp>
      <p:sp>
        <p:nvSpPr>
          <p:cNvPr id="126" name="Google Shape;126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/>
              </a:rPr>
              <a:t>Background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/>
              </a:rPr>
              <a:t>Introduction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1294300" y="2748575"/>
            <a:ext cx="4055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Conceptual Database Design: ER diagram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1294299" y="3074075"/>
            <a:ext cx="50562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Logical Database Design: relational schema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Physical Database Design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Cases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1294299" y="4050575"/>
            <a:ext cx="50562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Application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/>
        </p:nvSpPr>
        <p:spPr>
          <a:xfrm>
            <a:off x="699650" y="2841600"/>
            <a:ext cx="3088500" cy="15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 local restaurant review platform that 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showcases restaurant information, restaurant review information and UMD Shuttles to the restaurant of choice.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/>
          </a:p>
        </p:txBody>
      </p:sp>
      <p:pic>
        <p:nvPicPr>
          <p:cNvPr id="139" name="Google Shape;13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5112" y="1645150"/>
            <a:ext cx="924650" cy="92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/>
        </p:nvSpPr>
        <p:spPr>
          <a:xfrm>
            <a:off x="692700" y="4784925"/>
            <a:ext cx="826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1" name="Google Shape;141;p19"/>
          <p:cNvGrpSpPr/>
          <p:nvPr/>
        </p:nvGrpSpPr>
        <p:grpSpPr>
          <a:xfrm rot="2700000">
            <a:off x="701432" y="1513634"/>
            <a:ext cx="3637744" cy="2609097"/>
            <a:chOff x="1293423" y="1845907"/>
            <a:chExt cx="2726599" cy="1959128"/>
          </a:xfrm>
        </p:grpSpPr>
        <p:sp>
          <p:nvSpPr>
            <p:cNvPr id="142" name="Google Shape;142;p19"/>
            <p:cNvSpPr/>
            <p:nvPr/>
          </p:nvSpPr>
          <p:spPr>
            <a:xfrm rot="2700000">
              <a:off x="1872148" y="2010369"/>
              <a:ext cx="562150" cy="1869732"/>
            </a:xfrm>
            <a:prstGeom prst="roundRect">
              <a:avLst>
                <a:gd fmla="val 50000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 txBox="1"/>
            <p:nvPr/>
          </p:nvSpPr>
          <p:spPr>
            <a:xfrm rot="-2700000">
              <a:off x="1460230" y="2648241"/>
              <a:ext cx="1586323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TERPCravingz</a:t>
              </a:r>
              <a:endParaRPr b="1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4" name="Google Shape;144;p19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5" name="Google Shape;145;p19"/>
          <p:cNvGrpSpPr/>
          <p:nvPr/>
        </p:nvGrpSpPr>
        <p:grpSpPr>
          <a:xfrm rot="2700000">
            <a:off x="4205189" y="2801809"/>
            <a:ext cx="2742963" cy="2331622"/>
            <a:chOff x="3187255" y="1473349"/>
            <a:chExt cx="2742989" cy="2331645"/>
          </a:xfrm>
        </p:grpSpPr>
        <p:sp>
          <p:nvSpPr>
            <p:cNvPr id="146" name="Google Shape;146;p19"/>
            <p:cNvSpPr/>
            <p:nvPr/>
          </p:nvSpPr>
          <p:spPr>
            <a:xfrm rot="2700000">
              <a:off x="3861263" y="1763795"/>
              <a:ext cx="585484" cy="2148898"/>
            </a:xfrm>
            <a:prstGeom prst="roundRect">
              <a:avLst>
                <a:gd fmla="val 50000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9"/>
            <p:cNvSpPr/>
            <p:nvPr/>
          </p:nvSpPr>
          <p:spPr>
            <a:xfrm rot="-2700000">
              <a:off x="3420986" y="3205480"/>
              <a:ext cx="374201" cy="37420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8" name="Google Shape;148;p1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Consumers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9" name="Google Shape;149;p19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Lato"/>
                  <a:ea typeface="Lato"/>
                  <a:cs typeface="Lato"/>
                  <a:sym typeface="Lato"/>
                </a:rPr>
                <a:t>How do I get to a Vegetarian  restaurant that has above average rating and on UMD shuttle routes?</a:t>
              </a:r>
              <a:endParaRPr sz="80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50" name="Google Shape;150;p19"/>
          <p:cNvGrpSpPr/>
          <p:nvPr/>
        </p:nvGrpSpPr>
        <p:grpSpPr>
          <a:xfrm rot="2700000">
            <a:off x="4168175" y="1110330"/>
            <a:ext cx="2850839" cy="2418843"/>
            <a:chOff x="5123304" y="1467949"/>
            <a:chExt cx="2850866" cy="2418866"/>
          </a:xfrm>
        </p:grpSpPr>
        <p:sp>
          <p:nvSpPr>
            <p:cNvPr id="151" name="Google Shape;151;p19"/>
            <p:cNvSpPr/>
            <p:nvPr/>
          </p:nvSpPr>
          <p:spPr>
            <a:xfrm rot="2700000">
              <a:off x="5759717" y="1871036"/>
              <a:ext cx="562574" cy="2033073"/>
            </a:xfrm>
            <a:prstGeom prst="roundRect">
              <a:avLst>
                <a:gd fmla="val 50000" name="adj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9"/>
            <p:cNvSpPr/>
            <p:nvPr/>
          </p:nvSpPr>
          <p:spPr>
            <a:xfrm rot="-2700000">
              <a:off x="5341013" y="3205343"/>
              <a:ext cx="374201" cy="37420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" name="Google Shape;153;p19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Entrepreneurs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4" name="Google Shape;154;p19"/>
            <p:cNvSpPr txBox="1"/>
            <p:nvPr/>
          </p:nvSpPr>
          <p:spPr>
            <a:xfrm rot="-2700000">
              <a:off x="5851906" y="2525045"/>
              <a:ext cx="2203628" cy="6826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Lato"/>
                  <a:ea typeface="Lato"/>
                  <a:cs typeface="Lato"/>
                  <a:sym typeface="Lato"/>
                </a:rPr>
                <a:t>People who are looking for restaurant business opportunities nearby UMD and needed analysis insights for decision making</a:t>
              </a:r>
              <a:endParaRPr b="1" sz="80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55" name="Google Shape;15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4750" y="3268477"/>
            <a:ext cx="845382" cy="845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19"/>
          <p:cNvCxnSpPr>
            <a:endCxn id="146" idx="2"/>
          </p:cNvCxnSpPr>
          <p:nvPr/>
        </p:nvCxnSpPr>
        <p:spPr>
          <a:xfrm>
            <a:off x="4069573" y="2109190"/>
            <a:ext cx="5700" cy="171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19"/>
          <p:cNvCxnSpPr>
            <a:stCxn id="143" idx="3"/>
          </p:cNvCxnSpPr>
          <p:nvPr/>
        </p:nvCxnSpPr>
        <p:spPr>
          <a:xfrm flipH="1" rot="10800000">
            <a:off x="3178774" y="2455718"/>
            <a:ext cx="8805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19"/>
          <p:cNvSpPr txBox="1"/>
          <p:nvPr/>
        </p:nvSpPr>
        <p:spPr>
          <a:xfrm>
            <a:off x="848600" y="1156850"/>
            <a:ext cx="1991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Client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4249650" y="1156850"/>
            <a:ext cx="1991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End-Users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0" name="Google Shape;160;p19"/>
          <p:cNvCxnSpPr/>
          <p:nvPr/>
        </p:nvCxnSpPr>
        <p:spPr>
          <a:xfrm>
            <a:off x="69275" y="1451275"/>
            <a:ext cx="900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Background</a:t>
            </a:r>
            <a:endParaRPr/>
          </a:p>
        </p:txBody>
      </p:sp>
      <p:sp>
        <p:nvSpPr>
          <p:cNvPr id="166" name="Google Shape;166;p20"/>
          <p:cNvSpPr txBox="1"/>
          <p:nvPr/>
        </p:nvSpPr>
        <p:spPr>
          <a:xfrm>
            <a:off x="415650" y="1281525"/>
            <a:ext cx="8156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Data Source: </a:t>
            </a:r>
            <a:endParaRPr sz="24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Yelp: data of </a:t>
            </a: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2799 restaurants in cities nearby UMD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UMD DOTs: </a:t>
            </a: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data of all shuttles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7" name="Google Shape;16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3825" y="724022"/>
            <a:ext cx="3000174" cy="1751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0"/>
          <p:cNvPicPr preferRelativeResize="0"/>
          <p:nvPr/>
        </p:nvPicPr>
        <p:blipFill rotWithShape="1">
          <a:blip r:embed="rId4">
            <a:alphaModFix/>
          </a:blip>
          <a:srcRect b="0" l="0" r="0" t="20166"/>
          <a:stretch/>
        </p:blipFill>
        <p:spPr>
          <a:xfrm>
            <a:off x="6375084" y="2715200"/>
            <a:ext cx="1777267" cy="572699"/>
          </a:xfrm>
          <a:prstGeom prst="rect">
            <a:avLst/>
          </a:prstGeom>
          <a:noFill/>
          <a:ln>
            <a:noFill/>
          </a:ln>
          <a:effectLst>
            <a:outerShdw blurRad="71438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74" name="Google Shape;174;p21"/>
          <p:cNvSpPr txBox="1"/>
          <p:nvPr/>
        </p:nvSpPr>
        <p:spPr>
          <a:xfrm>
            <a:off x="0" y="671950"/>
            <a:ext cx="7879800" cy="49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800" u="sng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TERPCravingz has a demand for improvement of customer experience:</a:t>
            </a:r>
            <a:endParaRPr b="1" sz="1800" u="sng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D3B45"/>
              </a:buClr>
              <a:buSzPts val="1800"/>
              <a:buFont typeface="Lato"/>
              <a:buAutoNum type="alphaLcPeriod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To add exclusive new transportation info feature for UMD students or local residents without cars: 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By incorporating UMD-Shuttle bus stops to TERPCravingz’ restaurant search system.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lphaLcPeriod"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Increase analytical insights: 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3716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D3B45"/>
                </a:solidFill>
                <a:latin typeface="Lato"/>
                <a:ea typeface="Lato"/>
                <a:cs typeface="Lato"/>
                <a:sym typeface="Lato"/>
              </a:rPr>
              <a:t>By adding analytical dashboards so that the entrepreneur users can have an overall idea immediately of what the restaurant business trends are in certain regions; customers can have more info about the best restaurants around. </a:t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Flow</a:t>
            </a:r>
            <a:endParaRPr/>
          </a:p>
        </p:txBody>
      </p:sp>
      <p:grpSp>
        <p:nvGrpSpPr>
          <p:cNvPr id="180" name="Google Shape;180;p22"/>
          <p:cNvGrpSpPr/>
          <p:nvPr/>
        </p:nvGrpSpPr>
        <p:grpSpPr>
          <a:xfrm>
            <a:off x="325525" y="507225"/>
            <a:ext cx="3278475" cy="1781800"/>
            <a:chOff x="1083025" y="1574025"/>
            <a:chExt cx="3278475" cy="1781800"/>
          </a:xfrm>
        </p:grpSpPr>
        <p:sp>
          <p:nvSpPr>
            <p:cNvPr id="181" name="Google Shape;181;p22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2" name="Google Shape;182;p22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Extract Data</a:t>
              </a:r>
              <a:endParaRPr b="1" sz="1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3" name="Google Shape;183;p22"/>
            <p:cNvSpPr txBox="1"/>
            <p:nvPr/>
          </p:nvSpPr>
          <p:spPr>
            <a:xfrm>
              <a:off x="2815900" y="26184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Scraped Data from Yelp and UMD DOTs  with Python</a:t>
              </a:r>
              <a:endParaRPr b="1"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4" name="Google Shape;184;p22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" name="Google Shape;186;p22"/>
          <p:cNvGrpSpPr/>
          <p:nvPr/>
        </p:nvGrpSpPr>
        <p:grpSpPr>
          <a:xfrm>
            <a:off x="325524" y="2081500"/>
            <a:ext cx="3278475" cy="1049200"/>
            <a:chOff x="1083025" y="2306625"/>
            <a:chExt cx="3278475" cy="1049200"/>
          </a:xfrm>
        </p:grpSpPr>
        <p:sp>
          <p:nvSpPr>
            <p:cNvPr id="187" name="Google Shape;187;p22"/>
            <p:cNvSpPr txBox="1"/>
            <p:nvPr/>
          </p:nvSpPr>
          <p:spPr>
            <a:xfrm>
              <a:off x="1083426" y="2695025"/>
              <a:ext cx="18348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Transform Data</a:t>
              </a:r>
              <a:endParaRPr b="1" sz="1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8" name="Google Shape;188;p22"/>
            <p:cNvSpPr txBox="1"/>
            <p:nvPr/>
          </p:nvSpPr>
          <p:spPr>
            <a:xfrm>
              <a:off x="2815900" y="26184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GB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Data preprocessing and cleaning. Getting rid of null values and duplicates. Adjust data types.</a:t>
              </a:r>
              <a:endParaRPr b="1"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9" name="Google Shape;189;p22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22"/>
          <p:cNvGrpSpPr/>
          <p:nvPr/>
        </p:nvGrpSpPr>
        <p:grpSpPr>
          <a:xfrm>
            <a:off x="325519" y="3054489"/>
            <a:ext cx="3278475" cy="1125400"/>
            <a:chOff x="1083025" y="2306625"/>
            <a:chExt cx="3278475" cy="1125400"/>
          </a:xfrm>
        </p:grpSpPr>
        <p:sp>
          <p:nvSpPr>
            <p:cNvPr id="192" name="Google Shape;192;p22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Load Data</a:t>
              </a:r>
              <a:endParaRPr b="1" sz="1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3" name="Google Shape;193;p22"/>
            <p:cNvSpPr txBox="1"/>
            <p:nvPr/>
          </p:nvSpPr>
          <p:spPr>
            <a:xfrm>
              <a:off x="2815900" y="26946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GB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Create tables and insert data into SQL database</a:t>
              </a:r>
              <a:endParaRPr b="1"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4" name="Google Shape;194;p22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195" name="Google Shape;195;p22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" name="Google Shape;196;p22"/>
          <p:cNvGrpSpPr/>
          <p:nvPr/>
        </p:nvGrpSpPr>
        <p:grpSpPr>
          <a:xfrm>
            <a:off x="311700" y="4010028"/>
            <a:ext cx="3368508" cy="1049200"/>
            <a:chOff x="1069192" y="2306625"/>
            <a:chExt cx="3368508" cy="1049200"/>
          </a:xfrm>
        </p:grpSpPr>
        <p:sp>
          <p:nvSpPr>
            <p:cNvPr id="197" name="Google Shape;197;p22"/>
            <p:cNvSpPr txBox="1"/>
            <p:nvPr/>
          </p:nvSpPr>
          <p:spPr>
            <a:xfrm>
              <a:off x="1069192" y="2695022"/>
              <a:ext cx="18348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Analyze Data</a:t>
              </a:r>
              <a:endParaRPr b="1" sz="1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8" name="Google Shape;198;p22"/>
            <p:cNvSpPr txBox="1"/>
            <p:nvPr/>
          </p:nvSpPr>
          <p:spPr>
            <a:xfrm>
              <a:off x="2892100" y="26184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GB" sz="8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Using SELECT statements and Tableau to visualize business transactions</a:t>
              </a:r>
              <a:endParaRPr b="1" sz="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9" name="Google Shape;199;p22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93C4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1925" y="366650"/>
            <a:ext cx="3741624" cy="441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Flow</a:t>
            </a:r>
            <a:endParaRPr/>
          </a:p>
        </p:txBody>
      </p:sp>
      <p:grpSp>
        <p:nvGrpSpPr>
          <p:cNvPr id="207" name="Google Shape;207;p23"/>
          <p:cNvGrpSpPr/>
          <p:nvPr/>
        </p:nvGrpSpPr>
        <p:grpSpPr>
          <a:xfrm>
            <a:off x="325525" y="507225"/>
            <a:ext cx="3278475" cy="1781800"/>
            <a:chOff x="1083025" y="1574025"/>
            <a:chExt cx="3278475" cy="1781800"/>
          </a:xfrm>
        </p:grpSpPr>
        <p:sp>
          <p:nvSpPr>
            <p:cNvPr id="208" name="Google Shape;208;p23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3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Extract Data</a:t>
              </a:r>
              <a:endParaRPr b="1" sz="1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3"/>
            <p:cNvSpPr txBox="1"/>
            <p:nvPr/>
          </p:nvSpPr>
          <p:spPr>
            <a:xfrm>
              <a:off x="2815900" y="26184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Scraped Data from Yelp and UMD DOTs  with Python</a:t>
              </a:r>
              <a:endParaRPr b="1"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3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23"/>
          <p:cNvGrpSpPr/>
          <p:nvPr/>
        </p:nvGrpSpPr>
        <p:grpSpPr>
          <a:xfrm>
            <a:off x="325524" y="2081500"/>
            <a:ext cx="3278475" cy="1049200"/>
            <a:chOff x="1083025" y="2306625"/>
            <a:chExt cx="3278475" cy="1049200"/>
          </a:xfrm>
        </p:grpSpPr>
        <p:sp>
          <p:nvSpPr>
            <p:cNvPr id="214" name="Google Shape;214;p23"/>
            <p:cNvSpPr txBox="1"/>
            <p:nvPr/>
          </p:nvSpPr>
          <p:spPr>
            <a:xfrm>
              <a:off x="1083426" y="2695025"/>
              <a:ext cx="18348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Transform Data</a:t>
              </a:r>
              <a:endParaRPr b="1" sz="1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3"/>
            <p:cNvSpPr txBox="1"/>
            <p:nvPr/>
          </p:nvSpPr>
          <p:spPr>
            <a:xfrm>
              <a:off x="2815900" y="26184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GB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Data preprocessing and cleaning. Getting rid of null values and duplicates. Adjust data types.</a:t>
              </a:r>
              <a:endParaRPr b="1"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3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" name="Google Shape;218;p23"/>
          <p:cNvGrpSpPr/>
          <p:nvPr/>
        </p:nvGrpSpPr>
        <p:grpSpPr>
          <a:xfrm>
            <a:off x="325519" y="3054489"/>
            <a:ext cx="3278475" cy="1125400"/>
            <a:chOff x="1083025" y="2306625"/>
            <a:chExt cx="3278475" cy="1125400"/>
          </a:xfrm>
        </p:grpSpPr>
        <p:sp>
          <p:nvSpPr>
            <p:cNvPr id="219" name="Google Shape;219;p23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Load Data</a:t>
              </a:r>
              <a:endParaRPr b="1" sz="1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3"/>
            <p:cNvSpPr txBox="1"/>
            <p:nvPr/>
          </p:nvSpPr>
          <p:spPr>
            <a:xfrm>
              <a:off x="2815900" y="26946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GB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Create tables and insert data into SQL database</a:t>
              </a:r>
              <a:endParaRPr b="1"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3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" name="Google Shape;223;p23"/>
          <p:cNvGrpSpPr/>
          <p:nvPr/>
        </p:nvGrpSpPr>
        <p:grpSpPr>
          <a:xfrm>
            <a:off x="311700" y="4010028"/>
            <a:ext cx="3368508" cy="1049200"/>
            <a:chOff x="1069192" y="2306625"/>
            <a:chExt cx="3368508" cy="1049200"/>
          </a:xfrm>
        </p:grpSpPr>
        <p:sp>
          <p:nvSpPr>
            <p:cNvPr id="224" name="Google Shape;224;p23"/>
            <p:cNvSpPr txBox="1"/>
            <p:nvPr/>
          </p:nvSpPr>
          <p:spPr>
            <a:xfrm>
              <a:off x="1069192" y="2695022"/>
              <a:ext cx="18348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Analyze Data</a:t>
              </a:r>
              <a:endParaRPr b="1" sz="1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5" name="Google Shape;225;p23"/>
            <p:cNvSpPr txBox="1"/>
            <p:nvPr/>
          </p:nvSpPr>
          <p:spPr>
            <a:xfrm>
              <a:off x="2892100" y="26184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GB" sz="8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Using SELECT statements and Tableau to visualize business transactions</a:t>
              </a:r>
              <a:endParaRPr b="1" sz="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6" name="Google Shape;226;p23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93C4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8" name="Google Shape;2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2600" y="881450"/>
            <a:ext cx="5057376" cy="344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 txBox="1"/>
          <p:nvPr>
            <p:ph type="title"/>
          </p:nvPr>
        </p:nvSpPr>
        <p:spPr>
          <a:xfrm>
            <a:off x="636050" y="2285400"/>
            <a:ext cx="212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 Diagram</a:t>
            </a:r>
            <a:endParaRPr/>
          </a:p>
        </p:txBody>
      </p:sp>
      <p:pic>
        <p:nvPicPr>
          <p:cNvPr id="234" name="Google Shape;2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8200" y="101975"/>
            <a:ext cx="4419601" cy="4802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Relational Schema</a:t>
            </a:r>
            <a:endParaRPr/>
          </a:p>
        </p:txBody>
      </p:sp>
      <p:pic>
        <p:nvPicPr>
          <p:cNvPr id="240" name="Google Shape;2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6860318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